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63" r:id="rId3"/>
    <p:sldId id="264" r:id="rId4"/>
    <p:sldId id="275" r:id="rId5"/>
    <p:sldId id="265" r:id="rId6"/>
    <p:sldId id="266" r:id="rId7"/>
    <p:sldId id="267" r:id="rId8"/>
    <p:sldId id="276" r:id="rId9"/>
    <p:sldId id="268" r:id="rId10"/>
    <p:sldId id="270" r:id="rId11"/>
    <p:sldId id="259" r:id="rId12"/>
    <p:sldId id="260" r:id="rId13"/>
    <p:sldId id="261"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6499" autoAdjust="0"/>
  </p:normalViewPr>
  <p:slideViewPr>
    <p:cSldViewPr snapToGrid="0">
      <p:cViewPr varScale="1">
        <p:scale>
          <a:sx n="77" d="100"/>
          <a:sy n="77" d="100"/>
        </p:scale>
        <p:origin x="10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FA042A-145A-4308-8006-471B954D611F}" type="datetimeFigureOut">
              <a:rPr lang="en-US" smtClean="0"/>
              <a:t>12/8/2017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54A26-7175-4188-B9DA-48401A756828}" type="slidenum">
              <a:rPr lang="en-US" smtClean="0"/>
              <a:t>‹#›</a:t>
            </a:fld>
            <a:endParaRPr lang="en-US"/>
          </a:p>
        </p:txBody>
      </p:sp>
    </p:spTree>
    <p:extLst>
      <p:ext uri="{BB962C8B-B14F-4D97-AF65-F5344CB8AC3E}">
        <p14:creationId xmlns:p14="http://schemas.microsoft.com/office/powerpoint/2010/main" val="2317199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CE50A-A10A-4F7E-8530-6E741BDFADFD}" type="slidenum">
              <a:rPr lang="en-US" smtClean="0"/>
              <a:t>2</a:t>
            </a:fld>
            <a:endParaRPr lang="en-US"/>
          </a:p>
        </p:txBody>
      </p:sp>
    </p:spTree>
    <p:extLst>
      <p:ext uri="{BB962C8B-B14F-4D97-AF65-F5344CB8AC3E}">
        <p14:creationId xmlns:p14="http://schemas.microsoft.com/office/powerpoint/2010/main" val="1182793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54A26-7175-4188-B9DA-48401A756828}" type="slidenum">
              <a:rPr lang="en-US" smtClean="0"/>
              <a:t>12</a:t>
            </a:fld>
            <a:endParaRPr lang="en-US"/>
          </a:p>
        </p:txBody>
      </p:sp>
    </p:spTree>
    <p:extLst>
      <p:ext uri="{BB962C8B-B14F-4D97-AF65-F5344CB8AC3E}">
        <p14:creationId xmlns:p14="http://schemas.microsoft.com/office/powerpoint/2010/main" val="1144633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site is on the Nutrient Effects of Aeolian Transport (NEAT) sites initiated in 2004 at the </a:t>
            </a:r>
            <a:r>
              <a:rPr lang="en-US" dirty="0" err="1"/>
              <a:t>Jornada</a:t>
            </a:r>
            <a:r>
              <a:rPr lang="en-US" dirty="0"/>
              <a:t> Experimental Range (JER) in New Mexico.</a:t>
            </a:r>
          </a:p>
          <a:p>
            <a:r>
              <a:rPr lang="en-US" dirty="0"/>
              <a:t>The mean direction of the wind is southwest and wind erosion events mainly happen in spring. The dominant shrub is honey mesquite, and the dominant grass are </a:t>
            </a:r>
            <a:r>
              <a:rPr lang="en-US" sz="1200" b="0" i="0" kern="1200" dirty="0" err="1">
                <a:solidFill>
                  <a:schemeClr val="tx1"/>
                </a:solidFill>
                <a:effectLst/>
                <a:latin typeface="+mn-lt"/>
                <a:ea typeface="+mn-ea"/>
                <a:cs typeface="+mn-cs"/>
              </a:rPr>
              <a:t>grama</a:t>
            </a:r>
            <a:r>
              <a:rPr lang="en-US" sz="1200" b="0" i="0" kern="1200" dirty="0">
                <a:solidFill>
                  <a:schemeClr val="tx1"/>
                </a:solidFill>
                <a:effectLst/>
                <a:latin typeface="+mn-lt"/>
                <a:ea typeface="+mn-ea"/>
                <a:cs typeface="+mn-cs"/>
              </a:rPr>
              <a:t> grass and </a:t>
            </a:r>
            <a:r>
              <a:rPr lang="en-US" sz="1200" b="0" i="0" kern="1200" dirty="0" err="1">
                <a:solidFill>
                  <a:schemeClr val="tx1"/>
                </a:solidFill>
                <a:effectLst/>
                <a:latin typeface="+mn-lt"/>
                <a:ea typeface="+mn-ea"/>
                <a:cs typeface="+mn-cs"/>
              </a:rPr>
              <a:t>dropseed</a:t>
            </a:r>
            <a:r>
              <a:rPr lang="en-US" sz="1200" b="0" i="0" kern="1200" dirty="0">
                <a:solidFill>
                  <a:schemeClr val="tx1"/>
                </a:solidFill>
                <a:effectLst/>
                <a:latin typeface="+mn-lt"/>
                <a:ea typeface="+mn-ea"/>
                <a:cs typeface="+mn-cs"/>
              </a:rPr>
              <a:t> grass</a:t>
            </a:r>
            <a:r>
              <a:rPr lang="en-US" dirty="0"/>
              <a:t>.</a:t>
            </a:r>
          </a:p>
        </p:txBody>
      </p:sp>
      <p:sp>
        <p:nvSpPr>
          <p:cNvPr id="4" name="Slide Number Placeholder 3"/>
          <p:cNvSpPr>
            <a:spLocks noGrp="1"/>
          </p:cNvSpPr>
          <p:nvPr>
            <p:ph type="sldNum" sz="quarter" idx="10"/>
          </p:nvPr>
        </p:nvSpPr>
        <p:spPr/>
        <p:txBody>
          <a:bodyPr/>
          <a:lstStyle/>
          <a:p>
            <a:fld id="{C7A6F6F0-A401-4BA4-82FD-79E1EE18F2F1}" type="slidenum">
              <a:rPr lang="en-US" smtClean="0"/>
              <a:t>4</a:t>
            </a:fld>
            <a:endParaRPr lang="en-US"/>
          </a:p>
        </p:txBody>
      </p:sp>
    </p:spTree>
    <p:extLst>
      <p:ext uri="{BB962C8B-B14F-4D97-AF65-F5344CB8AC3E}">
        <p14:creationId xmlns:p14="http://schemas.microsoft.com/office/powerpoint/2010/main" val="3989787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5 treatments in each block. The grass cover reduction is from 0% to 100% in the upwind areas. The buffer of inter-treatment is 25 m in order to reduce the interference between treatments.</a:t>
            </a:r>
          </a:p>
          <a:p>
            <a:r>
              <a:rPr lang="en-US" dirty="0"/>
              <a:t>The length of each treatment is 100 m and the width is 25 m.   </a:t>
            </a:r>
          </a:p>
          <a:p>
            <a:endParaRPr lang="en-US" dirty="0"/>
          </a:p>
        </p:txBody>
      </p:sp>
      <p:sp>
        <p:nvSpPr>
          <p:cNvPr id="4" name="Slide Number Placeholder 3"/>
          <p:cNvSpPr>
            <a:spLocks noGrp="1"/>
          </p:cNvSpPr>
          <p:nvPr>
            <p:ph type="sldNum" sz="quarter" idx="10"/>
          </p:nvPr>
        </p:nvSpPr>
        <p:spPr/>
        <p:txBody>
          <a:bodyPr/>
          <a:lstStyle/>
          <a:p>
            <a:fld id="{C7A6F6F0-A401-4BA4-82FD-79E1EE18F2F1}" type="slidenum">
              <a:rPr lang="en-US" smtClean="0"/>
              <a:t>5</a:t>
            </a:fld>
            <a:endParaRPr lang="en-US"/>
          </a:p>
        </p:txBody>
      </p:sp>
    </p:spTree>
    <p:extLst>
      <p:ext uri="{BB962C8B-B14F-4D97-AF65-F5344CB8AC3E}">
        <p14:creationId xmlns:p14="http://schemas.microsoft.com/office/powerpoint/2010/main" val="97218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Place a 100-m tape (transect line) from the beginning of the upwind area to the end of the downwind area.</a:t>
            </a:r>
          </a:p>
          <a:p>
            <a:r>
              <a:rPr lang="en-US" dirty="0"/>
              <a:t>2. Walk along the tape and check the scale of tape on the same side with you. </a:t>
            </a:r>
          </a:p>
          <a:p>
            <a:r>
              <a:rPr lang="en-US" dirty="0"/>
              <a:t>3. Record bare soil gap size greater than 25 cm as well as the projected length of plant canopy in the transect line. </a:t>
            </a:r>
          </a:p>
          <a:p>
            <a:endParaRPr lang="en-US" dirty="0"/>
          </a:p>
          <a:p>
            <a:r>
              <a:rPr lang="en-US" dirty="0"/>
              <a:t>1. Put a meter stick on the transect line and make it perpendicular to the surface.</a:t>
            </a:r>
          </a:p>
          <a:p>
            <a:r>
              <a:rPr lang="en-US" dirty="0"/>
              <a:t>2. Place an Ultimate frisbee disc with a hole in the center on the meter stick, and drop it until it rests on the plant or the surface. </a:t>
            </a:r>
          </a:p>
          <a:p>
            <a:r>
              <a:rPr lang="en-US" dirty="0"/>
              <a:t>3. Record the height of the frisbee.</a:t>
            </a:r>
          </a:p>
          <a:p>
            <a:endParaRPr lang="en-US" dirty="0"/>
          </a:p>
          <a:p>
            <a:r>
              <a:rPr lang="en-US" dirty="0"/>
              <a:t>1. Place a steel pole on the ground along the transect line, and record the type of surface material (Shrub, Grass, Litter, and Soil).</a:t>
            </a:r>
          </a:p>
          <a:p>
            <a:r>
              <a:rPr lang="en-US" dirty="0"/>
              <a:t>2. Observations were made at 1 m intervals along the transect line.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7A6F6F0-A401-4BA4-82FD-79E1EE18F2F1}" type="slidenum">
              <a:rPr lang="en-US" smtClean="0"/>
              <a:t>6</a:t>
            </a:fld>
            <a:endParaRPr lang="en-US"/>
          </a:p>
        </p:txBody>
      </p:sp>
    </p:spTree>
    <p:extLst>
      <p:ext uri="{BB962C8B-B14F-4D97-AF65-F5344CB8AC3E}">
        <p14:creationId xmlns:p14="http://schemas.microsoft.com/office/powerpoint/2010/main" val="1103449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was obtained by a 3D Robotics SOLO drone equipped with a GoPro Hero4 camera. Trimble GPS was used to take the location of GCPs (ground control points) of all three blocks. Mission Planner was used to draw the waypoints for the flights. The drone was flown in north-south and east-west directions at 12 m altitude.  After all these things, I was free to fly the drone.  The </a:t>
            </a:r>
            <a:r>
              <a:rPr lang="en-US" dirty="0" err="1"/>
              <a:t>SfM</a:t>
            </a:r>
            <a:r>
              <a:rPr lang="en-US" dirty="0"/>
              <a:t> model was built by </a:t>
            </a:r>
            <a:r>
              <a:rPr lang="en-US" dirty="0" err="1"/>
              <a:t>PhotoScan</a:t>
            </a:r>
            <a:r>
              <a:rPr lang="en-US" dirty="0"/>
              <a:t>. </a:t>
            </a:r>
          </a:p>
        </p:txBody>
      </p:sp>
      <p:sp>
        <p:nvSpPr>
          <p:cNvPr id="4" name="Slide Number Placeholder 3"/>
          <p:cNvSpPr>
            <a:spLocks noGrp="1"/>
          </p:cNvSpPr>
          <p:nvPr>
            <p:ph type="sldNum" sz="quarter" idx="10"/>
          </p:nvPr>
        </p:nvSpPr>
        <p:spPr/>
        <p:txBody>
          <a:bodyPr/>
          <a:lstStyle/>
          <a:p>
            <a:fld id="{C7A6F6F0-A401-4BA4-82FD-79E1EE18F2F1}" type="slidenum">
              <a:rPr lang="en-US" smtClean="0"/>
              <a:t>7</a:t>
            </a:fld>
            <a:endParaRPr lang="en-US"/>
          </a:p>
        </p:txBody>
      </p:sp>
    </p:spTree>
    <p:extLst>
      <p:ext uri="{BB962C8B-B14F-4D97-AF65-F5344CB8AC3E}">
        <p14:creationId xmlns:p14="http://schemas.microsoft.com/office/powerpoint/2010/main" val="210448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four figures show the different four aspects of one plant. However, based on the point cloud, there are 29 projections for this plant.</a:t>
            </a:r>
          </a:p>
          <a:p>
            <a:endParaRPr lang="en-US" dirty="0"/>
          </a:p>
          <a:p>
            <a:endParaRPr lang="en-US" dirty="0"/>
          </a:p>
        </p:txBody>
      </p:sp>
      <p:sp>
        <p:nvSpPr>
          <p:cNvPr id="4" name="Slide Number Placeholder 3"/>
          <p:cNvSpPr>
            <a:spLocks noGrp="1"/>
          </p:cNvSpPr>
          <p:nvPr>
            <p:ph type="sldNum" sz="quarter" idx="10"/>
          </p:nvPr>
        </p:nvSpPr>
        <p:spPr/>
        <p:txBody>
          <a:bodyPr/>
          <a:lstStyle/>
          <a:p>
            <a:fld id="{DAC54A26-7175-4188-B9DA-48401A756828}" type="slidenum">
              <a:rPr lang="en-US" smtClean="0"/>
              <a:t>8</a:t>
            </a:fld>
            <a:endParaRPr lang="en-US"/>
          </a:p>
        </p:txBody>
      </p:sp>
    </p:spTree>
    <p:extLst>
      <p:ext uri="{BB962C8B-B14F-4D97-AF65-F5344CB8AC3E}">
        <p14:creationId xmlns:p14="http://schemas.microsoft.com/office/powerpoint/2010/main" val="363038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taken these photos by drone, </a:t>
            </a:r>
            <a:r>
              <a:rPr lang="en-US" dirty="0" err="1"/>
              <a:t>photoscan</a:t>
            </a:r>
            <a:r>
              <a:rPr lang="en-US" dirty="0"/>
              <a:t> was used to build point cloud and texture. </a:t>
            </a:r>
          </a:p>
          <a:p>
            <a:r>
              <a:rPr lang="en-US" dirty="0"/>
              <a:t>Canopy size, bare soil gap size and plant height can be derived from </a:t>
            </a:r>
            <a:r>
              <a:rPr lang="en-US" dirty="0" err="1"/>
              <a:t>orthomosaics</a:t>
            </a:r>
            <a:r>
              <a:rPr lang="en-US" dirty="0"/>
              <a:t> and </a:t>
            </a:r>
            <a:r>
              <a:rPr lang="en-US" dirty="0" err="1"/>
              <a:t>dsm</a:t>
            </a:r>
            <a:r>
              <a:rPr lang="en-US" dirty="0"/>
              <a:t>. </a:t>
            </a:r>
          </a:p>
          <a:p>
            <a:r>
              <a:rPr lang="en-US" dirty="0"/>
              <a:t>1. Draw polylines in the same location of those transect lines measured in the field for all upwind and downwind treatment. </a:t>
            </a:r>
          </a:p>
          <a:p>
            <a:r>
              <a:rPr lang="en-US" dirty="0"/>
              <a:t>2. Measure bare soil gap sizes and canopy size by the same criteria of the field observation. Measure the highest point of plant canopy in the transect line. Measure the LPI at 1 m intervals along the transect line.</a:t>
            </a:r>
          </a:p>
          <a:p>
            <a:endParaRPr lang="en-US" dirty="0"/>
          </a:p>
        </p:txBody>
      </p:sp>
      <p:sp>
        <p:nvSpPr>
          <p:cNvPr id="4" name="Slide Number Placeholder 3"/>
          <p:cNvSpPr>
            <a:spLocks noGrp="1"/>
          </p:cNvSpPr>
          <p:nvPr>
            <p:ph type="sldNum" sz="quarter" idx="10"/>
          </p:nvPr>
        </p:nvSpPr>
        <p:spPr/>
        <p:txBody>
          <a:bodyPr/>
          <a:lstStyle/>
          <a:p>
            <a:fld id="{C7A6F6F0-A401-4BA4-82FD-79E1EE18F2F1}" type="slidenum">
              <a:rPr lang="en-US" smtClean="0"/>
              <a:t>9</a:t>
            </a:fld>
            <a:endParaRPr lang="en-US"/>
          </a:p>
        </p:txBody>
      </p:sp>
    </p:spTree>
    <p:extLst>
      <p:ext uri="{BB962C8B-B14F-4D97-AF65-F5344CB8AC3E}">
        <p14:creationId xmlns:p14="http://schemas.microsoft.com/office/powerpoint/2010/main" val="157836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visual results including </a:t>
            </a:r>
            <a:r>
              <a:rPr lang="en-US" dirty="0" err="1"/>
              <a:t>orthomosaics</a:t>
            </a:r>
            <a:r>
              <a:rPr lang="en-US" dirty="0"/>
              <a:t>, classification map and DSM based on Block 3 of NEAT sites, 2017 spring</a:t>
            </a:r>
          </a:p>
          <a:p>
            <a:r>
              <a:rPr lang="en-US" dirty="0"/>
              <a:t>We took 3 100-m transect lines from upwind to downwind for each treatment. </a:t>
            </a:r>
          </a:p>
        </p:txBody>
      </p:sp>
      <p:sp>
        <p:nvSpPr>
          <p:cNvPr id="4" name="Slide Number Placeholder 3"/>
          <p:cNvSpPr>
            <a:spLocks noGrp="1"/>
          </p:cNvSpPr>
          <p:nvPr>
            <p:ph type="sldNum" sz="quarter" idx="10"/>
          </p:nvPr>
        </p:nvSpPr>
        <p:spPr/>
        <p:txBody>
          <a:bodyPr/>
          <a:lstStyle/>
          <a:p>
            <a:fld id="{C7A6F6F0-A401-4BA4-82FD-79E1EE18F2F1}" type="slidenum">
              <a:rPr lang="en-US" smtClean="0"/>
              <a:t>10</a:t>
            </a:fld>
            <a:endParaRPr lang="en-US"/>
          </a:p>
        </p:txBody>
      </p:sp>
    </p:spTree>
    <p:extLst>
      <p:ext uri="{BB962C8B-B14F-4D97-AF65-F5344CB8AC3E}">
        <p14:creationId xmlns:p14="http://schemas.microsoft.com/office/powerpoint/2010/main" val="27544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scatter plots show the correlation between field measurement and drone-based remote sensing. </a:t>
            </a:r>
          </a:p>
        </p:txBody>
      </p:sp>
      <p:sp>
        <p:nvSpPr>
          <p:cNvPr id="4" name="Slide Number Placeholder 3"/>
          <p:cNvSpPr>
            <a:spLocks noGrp="1"/>
          </p:cNvSpPr>
          <p:nvPr>
            <p:ph type="sldNum" sz="quarter" idx="10"/>
          </p:nvPr>
        </p:nvSpPr>
        <p:spPr/>
        <p:txBody>
          <a:bodyPr/>
          <a:lstStyle/>
          <a:p>
            <a:fld id="{DAC54A26-7175-4188-B9DA-48401A756828}" type="slidenum">
              <a:rPr lang="en-US" smtClean="0"/>
              <a:t>11</a:t>
            </a:fld>
            <a:endParaRPr lang="en-US"/>
          </a:p>
        </p:txBody>
      </p:sp>
    </p:spTree>
    <p:extLst>
      <p:ext uri="{BB962C8B-B14F-4D97-AF65-F5344CB8AC3E}">
        <p14:creationId xmlns:p14="http://schemas.microsoft.com/office/powerpoint/2010/main" val="50136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491E7D-EB24-473C-BBA3-9FD5C002C558}"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2651078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491E7D-EB24-473C-BBA3-9FD5C002C558}"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15049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491E7D-EB24-473C-BBA3-9FD5C002C558}"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03159E1-1793-48BA-B2CE-6E46532EFDB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9507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4491E7D-EB24-473C-BBA3-9FD5C002C558}"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1608794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4491E7D-EB24-473C-BBA3-9FD5C002C558}"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03159E1-1793-48BA-B2CE-6E46532EFDB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72275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4491E7D-EB24-473C-BBA3-9FD5C002C558}"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976660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91E7D-EB24-473C-BBA3-9FD5C002C558}"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564310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91E7D-EB24-473C-BBA3-9FD5C002C558}"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19379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91E7D-EB24-473C-BBA3-9FD5C002C558}"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787628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491E7D-EB24-473C-BBA3-9FD5C002C558}"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3908285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491E7D-EB24-473C-BBA3-9FD5C002C558}"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1029129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491E7D-EB24-473C-BBA3-9FD5C002C558}" type="datetimeFigureOut">
              <a:rPr lang="en-US" smtClean="0"/>
              <a:t>12/8/2017</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46034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491E7D-EB24-473C-BBA3-9FD5C002C558}" type="datetimeFigureOut">
              <a:rPr lang="en-US" smtClean="0"/>
              <a:t>12/8/2017</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292606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491E7D-EB24-473C-BBA3-9FD5C002C558}" type="datetimeFigureOut">
              <a:rPr lang="en-US" smtClean="0"/>
              <a:t>12/8/2017</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406073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4491E7D-EB24-473C-BBA3-9FD5C002C558}"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53873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4491E7D-EB24-473C-BBA3-9FD5C002C558}"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03159E1-1793-48BA-B2CE-6E46532EFDB4}" type="slidenum">
              <a:rPr lang="en-US" smtClean="0"/>
              <a:t>‹#›</a:t>
            </a:fld>
            <a:endParaRPr lang="en-US"/>
          </a:p>
        </p:txBody>
      </p:sp>
    </p:spTree>
    <p:extLst>
      <p:ext uri="{BB962C8B-B14F-4D97-AF65-F5344CB8AC3E}">
        <p14:creationId xmlns:p14="http://schemas.microsoft.com/office/powerpoint/2010/main" val="356249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4491E7D-EB24-473C-BBA3-9FD5C002C558}" type="datetimeFigureOut">
              <a:rPr lang="en-US" smtClean="0"/>
              <a:t>12/8/2017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03159E1-1793-48BA-B2CE-6E46532EFDB4}" type="slidenum">
              <a:rPr lang="en-US" smtClean="0"/>
              <a:t>‹#›</a:t>
            </a:fld>
            <a:endParaRPr lang="en-US"/>
          </a:p>
        </p:txBody>
      </p:sp>
    </p:spTree>
    <p:extLst>
      <p:ext uri="{BB962C8B-B14F-4D97-AF65-F5344CB8AC3E}">
        <p14:creationId xmlns:p14="http://schemas.microsoft.com/office/powerpoint/2010/main" val="4443143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0218-9518-4B2F-A72B-ACB29A7AF485}"/>
              </a:ext>
            </a:extLst>
          </p:cNvPr>
          <p:cNvSpPr>
            <a:spLocks noGrp="1"/>
          </p:cNvSpPr>
          <p:nvPr>
            <p:ph type="ctrTitle"/>
          </p:nvPr>
        </p:nvSpPr>
        <p:spPr>
          <a:xfrm>
            <a:off x="1020726" y="1935126"/>
            <a:ext cx="10483885" cy="1683306"/>
          </a:xfrm>
        </p:spPr>
        <p:txBody>
          <a:bodyPr>
            <a:noAutofit/>
          </a:bodyPr>
          <a:lstStyle/>
          <a:p>
            <a:r>
              <a:rPr lang="en-US" sz="3600" dirty="0"/>
              <a:t>Quantifying vegetation distribution and structure using high resolution drone-based structure-from-motion photogrammetry</a:t>
            </a:r>
          </a:p>
        </p:txBody>
      </p:sp>
      <p:sp>
        <p:nvSpPr>
          <p:cNvPr id="5" name="Subtitle 4">
            <a:extLst>
              <a:ext uri="{FF2B5EF4-FFF2-40B4-BE49-F238E27FC236}">
                <a16:creationId xmlns:a16="http://schemas.microsoft.com/office/drawing/2014/main" id="{969A7A82-E45F-4E59-9E1D-C93289CD22BB}"/>
              </a:ext>
            </a:extLst>
          </p:cNvPr>
          <p:cNvSpPr>
            <a:spLocks noGrp="1"/>
          </p:cNvSpPr>
          <p:nvPr>
            <p:ph type="subTitle" idx="1"/>
          </p:nvPr>
        </p:nvSpPr>
        <p:spPr>
          <a:xfrm>
            <a:off x="2589213" y="4274287"/>
            <a:ext cx="8915399" cy="1629375"/>
          </a:xfrm>
        </p:spPr>
        <p:txBody>
          <a:bodyPr>
            <a:normAutofit fontScale="62500" lnSpcReduction="20000"/>
          </a:bodyPr>
          <a:lstStyle/>
          <a:p>
            <a:r>
              <a:rPr lang="en-US" sz="3500" dirty="0" err="1"/>
              <a:t>Junzhe</a:t>
            </a:r>
            <a:r>
              <a:rPr lang="en-US" sz="3500" dirty="0"/>
              <a:t> Zhang</a:t>
            </a:r>
          </a:p>
          <a:p>
            <a:r>
              <a:rPr lang="en-US" sz="3500" dirty="0"/>
              <a:t>Department of Geography, UCLA</a:t>
            </a:r>
          </a:p>
          <a:p>
            <a:r>
              <a:rPr lang="en-US" sz="3500" dirty="0"/>
              <a:t>Advisor: Prof. </a:t>
            </a:r>
            <a:r>
              <a:rPr lang="en-US" sz="3500" dirty="0" err="1"/>
              <a:t>Okin</a:t>
            </a:r>
            <a:endParaRPr lang="en-US" sz="3500" dirty="0"/>
          </a:p>
          <a:p>
            <a:r>
              <a:rPr lang="en-US" sz="3500" dirty="0"/>
              <a:t>2017/7/11</a:t>
            </a:r>
          </a:p>
          <a:p>
            <a:endParaRPr lang="en-US" dirty="0"/>
          </a:p>
        </p:txBody>
      </p:sp>
    </p:spTree>
    <p:extLst>
      <p:ext uri="{BB962C8B-B14F-4D97-AF65-F5344CB8AC3E}">
        <p14:creationId xmlns:p14="http://schemas.microsoft.com/office/powerpoint/2010/main" val="2305168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6496" y="0"/>
            <a:ext cx="1564852"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Results </a:t>
            </a:r>
          </a:p>
        </p:txBody>
      </p:sp>
      <p:pic>
        <p:nvPicPr>
          <p:cNvPr id="5" name="Picture 4">
            <a:extLst>
              <a:ext uri="{FF2B5EF4-FFF2-40B4-BE49-F238E27FC236}">
                <a16:creationId xmlns:a16="http://schemas.microsoft.com/office/drawing/2014/main" id="{96BC6239-D9D7-4799-B670-3EA501C36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872"/>
            <a:ext cx="12192000" cy="4826696"/>
          </a:xfrm>
          <a:prstGeom prst="rect">
            <a:avLst/>
          </a:prstGeom>
        </p:spPr>
      </p:pic>
    </p:spTree>
    <p:extLst>
      <p:ext uri="{BB962C8B-B14F-4D97-AF65-F5344CB8AC3E}">
        <p14:creationId xmlns:p14="http://schemas.microsoft.com/office/powerpoint/2010/main" val="55009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CB3EB6-1E9C-4E1A-846B-6B138651167A}"/>
              </a:ext>
            </a:extLst>
          </p:cNvPr>
          <p:cNvSpPr/>
          <p:nvPr/>
        </p:nvSpPr>
        <p:spPr>
          <a:xfrm>
            <a:off x="316496" y="0"/>
            <a:ext cx="1564852"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Results </a:t>
            </a:r>
          </a:p>
        </p:txBody>
      </p:sp>
      <p:sp>
        <p:nvSpPr>
          <p:cNvPr id="9" name="TextBox 8">
            <a:extLst>
              <a:ext uri="{FF2B5EF4-FFF2-40B4-BE49-F238E27FC236}">
                <a16:creationId xmlns:a16="http://schemas.microsoft.com/office/drawing/2014/main" id="{061EB2EF-D615-42A5-8702-EE1B47FFE050}"/>
              </a:ext>
            </a:extLst>
          </p:cNvPr>
          <p:cNvSpPr txBox="1"/>
          <p:nvPr/>
        </p:nvSpPr>
        <p:spPr>
          <a:xfrm>
            <a:off x="9001760" y="584775"/>
            <a:ext cx="3392067" cy="369332"/>
          </a:xfrm>
          <a:prstGeom prst="rect">
            <a:avLst/>
          </a:prstGeom>
          <a:noFill/>
        </p:spPr>
        <p:txBody>
          <a:bodyPr wrap="square" rtlCol="0">
            <a:spAutoFit/>
          </a:bodyPr>
          <a:lstStyle/>
          <a:p>
            <a:r>
              <a:rPr lang="en-US" b="1" dirty="0"/>
              <a:t>2016 90 transects averaged</a:t>
            </a:r>
          </a:p>
        </p:txBody>
      </p:sp>
      <p:sp>
        <p:nvSpPr>
          <p:cNvPr id="10" name="TextBox 9">
            <a:extLst>
              <a:ext uri="{FF2B5EF4-FFF2-40B4-BE49-F238E27FC236}">
                <a16:creationId xmlns:a16="http://schemas.microsoft.com/office/drawing/2014/main" id="{7A66FC97-2720-4A0C-8225-0E3A3109AADB}"/>
              </a:ext>
            </a:extLst>
          </p:cNvPr>
          <p:cNvSpPr txBox="1"/>
          <p:nvPr/>
        </p:nvSpPr>
        <p:spPr>
          <a:xfrm>
            <a:off x="9001760" y="3901968"/>
            <a:ext cx="3270148" cy="369332"/>
          </a:xfrm>
          <a:prstGeom prst="rect">
            <a:avLst/>
          </a:prstGeom>
          <a:noFill/>
        </p:spPr>
        <p:txBody>
          <a:bodyPr wrap="square" rtlCol="0">
            <a:spAutoFit/>
          </a:bodyPr>
          <a:lstStyle/>
          <a:p>
            <a:r>
              <a:rPr lang="en-US" b="1" dirty="0"/>
              <a:t>2017 90 transects averaged </a:t>
            </a:r>
          </a:p>
        </p:txBody>
      </p:sp>
      <p:pic>
        <p:nvPicPr>
          <p:cNvPr id="3" name="Picture 2">
            <a:extLst>
              <a:ext uri="{FF2B5EF4-FFF2-40B4-BE49-F238E27FC236}">
                <a16:creationId xmlns:a16="http://schemas.microsoft.com/office/drawing/2014/main" id="{B6A9B494-DDEE-488B-9FE8-401DA2713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9062"/>
            <a:ext cx="12192000" cy="2857951"/>
          </a:xfrm>
          <a:prstGeom prst="rect">
            <a:avLst/>
          </a:prstGeom>
        </p:spPr>
      </p:pic>
      <p:pic>
        <p:nvPicPr>
          <p:cNvPr id="7" name="Picture 6">
            <a:extLst>
              <a:ext uri="{FF2B5EF4-FFF2-40B4-BE49-F238E27FC236}">
                <a16:creationId xmlns:a16="http://schemas.microsoft.com/office/drawing/2014/main" id="{46030DB8-868B-4E8E-9216-25474DFCC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6" y="4321351"/>
            <a:ext cx="12259925" cy="2660172"/>
          </a:xfrm>
          <a:prstGeom prst="rect">
            <a:avLst/>
          </a:prstGeom>
        </p:spPr>
      </p:pic>
    </p:spTree>
    <p:extLst>
      <p:ext uri="{BB962C8B-B14F-4D97-AF65-F5344CB8AC3E}">
        <p14:creationId xmlns:p14="http://schemas.microsoft.com/office/powerpoint/2010/main" val="269504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1917CA-2B12-4E09-A739-7F37FBB949D7}"/>
              </a:ext>
            </a:extLst>
          </p:cNvPr>
          <p:cNvSpPr txBox="1"/>
          <p:nvPr/>
        </p:nvSpPr>
        <p:spPr>
          <a:xfrm>
            <a:off x="2299676" y="1005174"/>
            <a:ext cx="2454557" cy="369332"/>
          </a:xfrm>
          <a:prstGeom prst="rect">
            <a:avLst/>
          </a:prstGeom>
          <a:noFill/>
        </p:spPr>
        <p:txBody>
          <a:bodyPr wrap="square" rtlCol="0">
            <a:spAutoFit/>
          </a:bodyPr>
          <a:lstStyle/>
          <a:p>
            <a:r>
              <a:rPr lang="en-US" b="1" dirty="0"/>
              <a:t>2016 (90 transects)</a:t>
            </a:r>
          </a:p>
        </p:txBody>
      </p:sp>
      <p:sp>
        <p:nvSpPr>
          <p:cNvPr id="7" name="TextBox 6">
            <a:extLst>
              <a:ext uri="{FF2B5EF4-FFF2-40B4-BE49-F238E27FC236}">
                <a16:creationId xmlns:a16="http://schemas.microsoft.com/office/drawing/2014/main" id="{39F46B25-878D-4128-87D1-FA243AAAF203}"/>
              </a:ext>
            </a:extLst>
          </p:cNvPr>
          <p:cNvSpPr txBox="1"/>
          <p:nvPr/>
        </p:nvSpPr>
        <p:spPr>
          <a:xfrm>
            <a:off x="2299677" y="2723987"/>
            <a:ext cx="2454557" cy="369332"/>
          </a:xfrm>
          <a:prstGeom prst="rect">
            <a:avLst/>
          </a:prstGeom>
          <a:noFill/>
        </p:spPr>
        <p:txBody>
          <a:bodyPr wrap="square" rtlCol="0">
            <a:spAutoFit/>
          </a:bodyPr>
          <a:lstStyle/>
          <a:p>
            <a:r>
              <a:rPr lang="en-US" b="1" dirty="0"/>
              <a:t>2017 (90 transects)</a:t>
            </a:r>
          </a:p>
        </p:txBody>
      </p:sp>
      <p:sp>
        <p:nvSpPr>
          <p:cNvPr id="8" name="矩形 4">
            <a:extLst>
              <a:ext uri="{FF2B5EF4-FFF2-40B4-BE49-F238E27FC236}">
                <a16:creationId xmlns:a16="http://schemas.microsoft.com/office/drawing/2014/main" id="{6629C8A8-67AB-4E81-87CB-8D452960158F}"/>
              </a:ext>
            </a:extLst>
          </p:cNvPr>
          <p:cNvSpPr/>
          <p:nvPr/>
        </p:nvSpPr>
        <p:spPr>
          <a:xfrm>
            <a:off x="267918" y="103107"/>
            <a:ext cx="1462260"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Results</a:t>
            </a:r>
            <a:endParaRPr lang="zh-CN" altLang="en-US" sz="32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EDE6EF8-8B86-425E-AB73-3496A5955F73}"/>
              </a:ext>
            </a:extLst>
          </p:cNvPr>
          <p:cNvSpPr txBox="1"/>
          <p:nvPr/>
        </p:nvSpPr>
        <p:spPr>
          <a:xfrm>
            <a:off x="2299677" y="4503348"/>
            <a:ext cx="3598700" cy="369332"/>
          </a:xfrm>
          <a:prstGeom prst="rect">
            <a:avLst/>
          </a:prstGeom>
          <a:noFill/>
        </p:spPr>
        <p:txBody>
          <a:bodyPr wrap="square" rtlCol="0">
            <a:spAutoFit/>
          </a:bodyPr>
          <a:lstStyle/>
          <a:p>
            <a:r>
              <a:rPr lang="en-US" b="1" dirty="0"/>
              <a:t>Two-year Total (180 transects)</a:t>
            </a:r>
          </a:p>
        </p:txBody>
      </p:sp>
      <p:pic>
        <p:nvPicPr>
          <p:cNvPr id="3" name="Picture 2">
            <a:extLst>
              <a:ext uri="{FF2B5EF4-FFF2-40B4-BE49-F238E27FC236}">
                <a16:creationId xmlns:a16="http://schemas.microsoft.com/office/drawing/2014/main" id="{A646726E-10F2-4268-9F73-4EEADD99BF73}"/>
              </a:ext>
            </a:extLst>
          </p:cNvPr>
          <p:cNvPicPr>
            <a:picLocks noChangeAspect="1"/>
          </p:cNvPicPr>
          <p:nvPr/>
        </p:nvPicPr>
        <p:blipFill>
          <a:blip r:embed="rId3"/>
          <a:stretch>
            <a:fillRect/>
          </a:stretch>
        </p:blipFill>
        <p:spPr>
          <a:xfrm>
            <a:off x="2398863" y="1370253"/>
            <a:ext cx="7245991" cy="1297440"/>
          </a:xfrm>
          <a:prstGeom prst="rect">
            <a:avLst/>
          </a:prstGeom>
        </p:spPr>
      </p:pic>
      <p:pic>
        <p:nvPicPr>
          <p:cNvPr id="10" name="Picture 9">
            <a:extLst>
              <a:ext uri="{FF2B5EF4-FFF2-40B4-BE49-F238E27FC236}">
                <a16:creationId xmlns:a16="http://schemas.microsoft.com/office/drawing/2014/main" id="{F10ABF90-A88D-4A1A-858C-141A9F7D784B}"/>
              </a:ext>
            </a:extLst>
          </p:cNvPr>
          <p:cNvPicPr>
            <a:picLocks noChangeAspect="1"/>
          </p:cNvPicPr>
          <p:nvPr/>
        </p:nvPicPr>
        <p:blipFill>
          <a:blip r:embed="rId4"/>
          <a:stretch>
            <a:fillRect/>
          </a:stretch>
        </p:blipFill>
        <p:spPr>
          <a:xfrm>
            <a:off x="2398863" y="3093319"/>
            <a:ext cx="7271371" cy="1297440"/>
          </a:xfrm>
          <a:prstGeom prst="rect">
            <a:avLst/>
          </a:prstGeom>
        </p:spPr>
      </p:pic>
      <p:pic>
        <p:nvPicPr>
          <p:cNvPr id="11" name="Picture 10">
            <a:extLst>
              <a:ext uri="{FF2B5EF4-FFF2-40B4-BE49-F238E27FC236}">
                <a16:creationId xmlns:a16="http://schemas.microsoft.com/office/drawing/2014/main" id="{F945A86D-8FF1-4363-85AE-0FAA4E354E8C}"/>
              </a:ext>
            </a:extLst>
          </p:cNvPr>
          <p:cNvPicPr>
            <a:picLocks noChangeAspect="1"/>
          </p:cNvPicPr>
          <p:nvPr/>
        </p:nvPicPr>
        <p:blipFill>
          <a:blip r:embed="rId5"/>
          <a:stretch>
            <a:fillRect/>
          </a:stretch>
        </p:blipFill>
        <p:spPr>
          <a:xfrm>
            <a:off x="2398863" y="4985269"/>
            <a:ext cx="7309441" cy="1297440"/>
          </a:xfrm>
          <a:prstGeom prst="rect">
            <a:avLst/>
          </a:prstGeom>
        </p:spPr>
      </p:pic>
    </p:spTree>
    <p:extLst>
      <p:ext uri="{BB962C8B-B14F-4D97-AF65-F5344CB8AC3E}">
        <p14:creationId xmlns:p14="http://schemas.microsoft.com/office/powerpoint/2010/main" val="4035442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a:extLst>
              <a:ext uri="{FF2B5EF4-FFF2-40B4-BE49-F238E27FC236}">
                <a16:creationId xmlns:a16="http://schemas.microsoft.com/office/drawing/2014/main" id="{B40D4F29-FD35-4CC3-ADDF-C4AAE23DD777}"/>
              </a:ext>
            </a:extLst>
          </p:cNvPr>
          <p:cNvSpPr/>
          <p:nvPr/>
        </p:nvSpPr>
        <p:spPr>
          <a:xfrm>
            <a:off x="267918" y="103107"/>
            <a:ext cx="1462260"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Results</a:t>
            </a:r>
            <a:endParaRPr lang="zh-CN" altLang="en-US" sz="3200" b="1"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A228008-628C-41F0-83C5-1120161B48A7}"/>
              </a:ext>
            </a:extLst>
          </p:cNvPr>
          <p:cNvGraphicFramePr>
            <a:graphicFrameLocks noGrp="1"/>
          </p:cNvGraphicFramePr>
          <p:nvPr>
            <p:extLst>
              <p:ext uri="{D42A27DB-BD31-4B8C-83A1-F6EECF244321}">
                <p14:modId xmlns:p14="http://schemas.microsoft.com/office/powerpoint/2010/main" val="1108290747"/>
              </p:ext>
            </p:extLst>
          </p:nvPr>
        </p:nvGraphicFramePr>
        <p:xfrm>
          <a:off x="1346886" y="1470455"/>
          <a:ext cx="8872152" cy="4139515"/>
        </p:xfrm>
        <a:graphic>
          <a:graphicData uri="http://schemas.openxmlformats.org/drawingml/2006/table">
            <a:tbl>
              <a:tblPr firstRow="1" firstCol="1" bandRow="1"/>
              <a:tblGrid>
                <a:gridCol w="1109019">
                  <a:extLst>
                    <a:ext uri="{9D8B030D-6E8A-4147-A177-3AD203B41FA5}">
                      <a16:colId xmlns:a16="http://schemas.microsoft.com/office/drawing/2014/main" val="1588397924"/>
                    </a:ext>
                  </a:extLst>
                </a:gridCol>
                <a:gridCol w="1109019">
                  <a:extLst>
                    <a:ext uri="{9D8B030D-6E8A-4147-A177-3AD203B41FA5}">
                      <a16:colId xmlns:a16="http://schemas.microsoft.com/office/drawing/2014/main" val="477092112"/>
                    </a:ext>
                  </a:extLst>
                </a:gridCol>
                <a:gridCol w="1109019">
                  <a:extLst>
                    <a:ext uri="{9D8B030D-6E8A-4147-A177-3AD203B41FA5}">
                      <a16:colId xmlns:a16="http://schemas.microsoft.com/office/drawing/2014/main" val="85300662"/>
                    </a:ext>
                  </a:extLst>
                </a:gridCol>
                <a:gridCol w="1109019">
                  <a:extLst>
                    <a:ext uri="{9D8B030D-6E8A-4147-A177-3AD203B41FA5}">
                      <a16:colId xmlns:a16="http://schemas.microsoft.com/office/drawing/2014/main" val="1267520493"/>
                    </a:ext>
                  </a:extLst>
                </a:gridCol>
                <a:gridCol w="1109019">
                  <a:extLst>
                    <a:ext uri="{9D8B030D-6E8A-4147-A177-3AD203B41FA5}">
                      <a16:colId xmlns:a16="http://schemas.microsoft.com/office/drawing/2014/main" val="1002212959"/>
                    </a:ext>
                  </a:extLst>
                </a:gridCol>
                <a:gridCol w="1109019">
                  <a:extLst>
                    <a:ext uri="{9D8B030D-6E8A-4147-A177-3AD203B41FA5}">
                      <a16:colId xmlns:a16="http://schemas.microsoft.com/office/drawing/2014/main" val="1629619910"/>
                    </a:ext>
                  </a:extLst>
                </a:gridCol>
                <a:gridCol w="1109019">
                  <a:extLst>
                    <a:ext uri="{9D8B030D-6E8A-4147-A177-3AD203B41FA5}">
                      <a16:colId xmlns:a16="http://schemas.microsoft.com/office/drawing/2014/main" val="569442259"/>
                    </a:ext>
                  </a:extLst>
                </a:gridCol>
                <a:gridCol w="1109019">
                  <a:extLst>
                    <a:ext uri="{9D8B030D-6E8A-4147-A177-3AD203B41FA5}">
                      <a16:colId xmlns:a16="http://schemas.microsoft.com/office/drawing/2014/main" val="3527536192"/>
                    </a:ext>
                  </a:extLst>
                </a:gridCol>
              </a:tblGrid>
              <a:tr h="325639">
                <a:tc rowSpan="2" gridSpan="2">
                  <a:txBody>
                    <a:bodyPr/>
                    <a:lstStyle/>
                    <a:p>
                      <a:pPr>
                        <a:lnSpc>
                          <a:spcPct val="107000"/>
                        </a:lnSpc>
                      </a:pPr>
                      <a:endParaRPr lang="en-US" sz="1800" dirty="0">
                        <a:effectLst/>
                        <a:latin typeface="Times New Roman" panose="02020603050405020304" pitchFamily="18" charset="0"/>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US"/>
                    </a:p>
                  </a:txBody>
                  <a:tcPr/>
                </a:tc>
                <a:tc gridSpan="4">
                  <a:txBody>
                    <a:bodyPr/>
                    <a:lstStyle/>
                    <a:p>
                      <a:pPr marL="0" marR="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field measurement</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User's Accuracy</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3736229"/>
                  </a:ext>
                </a:extLst>
              </a:tr>
              <a:tr h="620014">
                <a:tc gridSpan="2" vMerge="1">
                  <a:txBody>
                    <a:bodyPr/>
                    <a:lstStyle/>
                    <a:p>
                      <a:endParaRPr lang="en-US"/>
                    </a:p>
                  </a:txBody>
                  <a:tcPr/>
                </a:tc>
                <a:tc hMerge="1" vMerge="1">
                  <a:txBody>
                    <a:bodyPr/>
                    <a:lstStyle/>
                    <a:p>
                      <a:endParaRPr lang="en-US"/>
                    </a:p>
                  </a:txBody>
                  <a:tcPr/>
                </a:tc>
                <a:tc>
                  <a:txBody>
                    <a:bodyPr/>
                    <a:lstStyle/>
                    <a:p>
                      <a:pPr marL="0" marR="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Bare soil</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Grass</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Litter</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Shrub</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64748293"/>
                  </a:ext>
                </a:extLst>
              </a:tr>
              <a:tr h="620014">
                <a:tc rowSpan="4">
                  <a:txBody>
                    <a:bodyPr/>
                    <a:lstStyle/>
                    <a:p>
                      <a:pPr marL="0" marR="0">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drone</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Bare soil</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2908</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89</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36</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3078</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0.945</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4186822"/>
                  </a:ext>
                </a:extLst>
              </a:tr>
              <a:tr h="325639">
                <a:tc vMerge="1">
                  <a:txBody>
                    <a:bodyPr/>
                    <a:lstStyle/>
                    <a:p>
                      <a:endParaRPr lang="en-US"/>
                    </a:p>
                  </a:txBody>
                  <a:tcPr/>
                </a:tc>
                <a:tc>
                  <a:txBody>
                    <a:bodyPr/>
                    <a:lstStyle/>
                    <a:p>
                      <a:pPr marL="0" marR="0">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Grass</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703</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739</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0.951</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8863732"/>
                  </a:ext>
                </a:extLst>
              </a:tr>
              <a:tr h="325639">
                <a:tc vMerge="1">
                  <a:txBody>
                    <a:bodyPr/>
                    <a:lstStyle/>
                    <a:p>
                      <a:endParaRPr lang="en-US"/>
                    </a:p>
                  </a:txBody>
                  <a:tcPr/>
                </a:tc>
                <a:tc>
                  <a:txBody>
                    <a:bodyPr/>
                    <a:lstStyle/>
                    <a:p>
                      <a:pPr marL="0" marR="0">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Litter</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59</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60</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0.983</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4819733"/>
                  </a:ext>
                </a:extLst>
              </a:tr>
              <a:tr h="325639">
                <a:tc vMerge="1">
                  <a:txBody>
                    <a:bodyPr/>
                    <a:lstStyle/>
                    <a:p>
                      <a:endParaRPr lang="en-US"/>
                    </a:p>
                  </a:txBody>
                  <a:tcPr/>
                </a:tc>
                <a:tc>
                  <a:txBody>
                    <a:bodyPr/>
                    <a:lstStyle/>
                    <a:p>
                      <a:pPr marL="0" marR="0">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Shrub</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539</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578</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0.932</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2294090"/>
                  </a:ext>
                </a:extLst>
              </a:tr>
              <a:tr h="325639">
                <a:tc gridSpan="2">
                  <a:txBody>
                    <a:bodyPr/>
                    <a:lstStyle/>
                    <a:p>
                      <a:pPr marL="0" marR="0">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2969</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798</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99</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589</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4455</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800" dirty="0">
                        <a:effectLst/>
                        <a:latin typeface="Times New Roman" panose="02020603050405020304" pitchFamily="18" charset="0"/>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8315750"/>
                  </a:ext>
                </a:extLst>
              </a:tr>
              <a:tr h="620014">
                <a:tc gridSpan="2">
                  <a:txBody>
                    <a:bodyPr/>
                    <a:lstStyle/>
                    <a:p>
                      <a:pPr marL="0" marR="0" algn="ct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Producer's Accuracy</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0.979</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0.88</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0.596</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0.915</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800" dirty="0">
                        <a:effectLst/>
                        <a:latin typeface="Times New Roman" panose="02020603050405020304" pitchFamily="18" charset="0"/>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9751980"/>
                  </a:ext>
                </a:extLst>
              </a:tr>
              <a:tr h="325639">
                <a:tc gridSpan="2">
                  <a:txBody>
                    <a:bodyPr/>
                    <a:lstStyle/>
                    <a:p>
                      <a:pPr marL="0" marR="0" algn="ct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Accuracy</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6">
                  <a:txBody>
                    <a:bodyPr/>
                    <a:lstStyle/>
                    <a:p>
                      <a:pPr marL="0" marR="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0.945</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1620377"/>
                  </a:ext>
                </a:extLst>
              </a:tr>
              <a:tr h="325639">
                <a:tc gridSpan="2">
                  <a:txBody>
                    <a:bodyPr/>
                    <a:lstStyle/>
                    <a:p>
                      <a:pPr marL="0" marR="0" algn="ctr">
                        <a:lnSpc>
                          <a:spcPct val="107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Kappa</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6">
                  <a:txBody>
                    <a:bodyPr/>
                    <a:lstStyle/>
                    <a:p>
                      <a:pPr marL="0" marR="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0.888</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3039939"/>
                  </a:ext>
                </a:extLst>
              </a:tr>
            </a:tbl>
          </a:graphicData>
        </a:graphic>
      </p:graphicFrame>
      <p:sp>
        <p:nvSpPr>
          <p:cNvPr id="4" name="TextBox 3">
            <a:extLst>
              <a:ext uri="{FF2B5EF4-FFF2-40B4-BE49-F238E27FC236}">
                <a16:creationId xmlns:a16="http://schemas.microsoft.com/office/drawing/2014/main" id="{D00CD754-C5C3-4065-A97A-98162A4CCBE3}"/>
              </a:ext>
            </a:extLst>
          </p:cNvPr>
          <p:cNvSpPr txBox="1"/>
          <p:nvPr/>
        </p:nvSpPr>
        <p:spPr>
          <a:xfrm>
            <a:off x="1458097" y="1101123"/>
            <a:ext cx="2454557" cy="369332"/>
          </a:xfrm>
          <a:prstGeom prst="rect">
            <a:avLst/>
          </a:prstGeom>
          <a:noFill/>
        </p:spPr>
        <p:txBody>
          <a:bodyPr wrap="square" rtlCol="0">
            <a:spAutoFit/>
          </a:bodyPr>
          <a:lstStyle/>
          <a:p>
            <a:r>
              <a:rPr lang="en-US" b="1" dirty="0"/>
              <a:t>LPI</a:t>
            </a:r>
          </a:p>
        </p:txBody>
      </p:sp>
    </p:spTree>
    <p:extLst>
      <p:ext uri="{BB962C8B-B14F-4D97-AF65-F5344CB8AC3E}">
        <p14:creationId xmlns:p14="http://schemas.microsoft.com/office/powerpoint/2010/main" val="3851309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152E56-BE3A-44C6-9C95-5D71775ED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42" y="4156388"/>
            <a:ext cx="3822222" cy="2387301"/>
          </a:xfrm>
          <a:prstGeom prst="rect">
            <a:avLst/>
          </a:prstGeom>
        </p:spPr>
      </p:pic>
      <p:pic>
        <p:nvPicPr>
          <p:cNvPr id="5" name="Picture 4">
            <a:extLst>
              <a:ext uri="{FF2B5EF4-FFF2-40B4-BE49-F238E27FC236}">
                <a16:creationId xmlns:a16="http://schemas.microsoft.com/office/drawing/2014/main" id="{E7787230-A703-436C-8331-7B7B5BA481EC}"/>
              </a:ext>
            </a:extLst>
          </p:cNvPr>
          <p:cNvPicPr>
            <a:picLocks noChangeAspect="1"/>
          </p:cNvPicPr>
          <p:nvPr/>
        </p:nvPicPr>
        <p:blipFill>
          <a:blip r:embed="rId3"/>
          <a:stretch>
            <a:fillRect/>
          </a:stretch>
        </p:blipFill>
        <p:spPr>
          <a:xfrm>
            <a:off x="6363292" y="1390716"/>
            <a:ext cx="4993057" cy="2389839"/>
          </a:xfrm>
          <a:prstGeom prst="rect">
            <a:avLst/>
          </a:prstGeom>
        </p:spPr>
      </p:pic>
      <p:pic>
        <p:nvPicPr>
          <p:cNvPr id="3" name="Picture 2">
            <a:extLst>
              <a:ext uri="{FF2B5EF4-FFF2-40B4-BE49-F238E27FC236}">
                <a16:creationId xmlns:a16="http://schemas.microsoft.com/office/drawing/2014/main" id="{E71DB287-89CD-4C2F-BEEE-A5DB04382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42" y="1390716"/>
            <a:ext cx="4993057" cy="2418690"/>
          </a:xfrm>
          <a:prstGeom prst="rect">
            <a:avLst/>
          </a:prstGeom>
        </p:spPr>
      </p:pic>
      <p:sp>
        <p:nvSpPr>
          <p:cNvPr id="6" name="矩形 4">
            <a:extLst>
              <a:ext uri="{FF2B5EF4-FFF2-40B4-BE49-F238E27FC236}">
                <a16:creationId xmlns:a16="http://schemas.microsoft.com/office/drawing/2014/main" id="{03EB2008-E928-4E79-957D-F75FE6A00A75}"/>
              </a:ext>
            </a:extLst>
          </p:cNvPr>
          <p:cNvSpPr/>
          <p:nvPr/>
        </p:nvSpPr>
        <p:spPr>
          <a:xfrm>
            <a:off x="267918" y="103107"/>
            <a:ext cx="2032929"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Discussion</a:t>
            </a:r>
            <a:endParaRPr lang="zh-CN" altLang="en-US" sz="32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BE853FA-FBDC-4638-B09E-F222A8D3CBB5}"/>
              </a:ext>
            </a:extLst>
          </p:cNvPr>
          <p:cNvSpPr/>
          <p:nvPr/>
        </p:nvSpPr>
        <p:spPr>
          <a:xfrm>
            <a:off x="2075935" y="2644346"/>
            <a:ext cx="1556951" cy="531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109FA5-1DDF-4821-8AC1-C599C1DBA3D3}"/>
              </a:ext>
            </a:extLst>
          </p:cNvPr>
          <p:cNvSpPr/>
          <p:nvPr/>
        </p:nvSpPr>
        <p:spPr>
          <a:xfrm>
            <a:off x="7183395" y="2458995"/>
            <a:ext cx="1556951" cy="897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2271FFA-B2AB-4FEE-B7BB-A583924685B4}"/>
              </a:ext>
            </a:extLst>
          </p:cNvPr>
          <p:cNvSpPr/>
          <p:nvPr/>
        </p:nvSpPr>
        <p:spPr>
          <a:xfrm>
            <a:off x="9774195" y="1857633"/>
            <a:ext cx="1343205" cy="304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058E0-82D9-4E0E-B58D-761F2002D662}"/>
              </a:ext>
            </a:extLst>
          </p:cNvPr>
          <p:cNvSpPr txBox="1"/>
          <p:nvPr/>
        </p:nvSpPr>
        <p:spPr>
          <a:xfrm>
            <a:off x="850942" y="1572180"/>
            <a:ext cx="3918766" cy="369332"/>
          </a:xfrm>
          <a:prstGeom prst="rect">
            <a:avLst/>
          </a:prstGeom>
          <a:noFill/>
        </p:spPr>
        <p:txBody>
          <a:bodyPr wrap="square" rtlCol="0">
            <a:spAutoFit/>
          </a:bodyPr>
          <a:lstStyle/>
          <a:p>
            <a:r>
              <a:rPr lang="en-US" b="1" dirty="0"/>
              <a:t>Dona Ana </a:t>
            </a:r>
            <a:r>
              <a:rPr lang="en-US" b="1" dirty="0" err="1"/>
              <a:t>Conmod</a:t>
            </a:r>
            <a:r>
              <a:rPr lang="en-US" b="1" dirty="0"/>
              <a:t> site, summer </a:t>
            </a:r>
          </a:p>
        </p:txBody>
      </p:sp>
      <p:sp>
        <p:nvSpPr>
          <p:cNvPr id="10" name="TextBox 9">
            <a:extLst>
              <a:ext uri="{FF2B5EF4-FFF2-40B4-BE49-F238E27FC236}">
                <a16:creationId xmlns:a16="http://schemas.microsoft.com/office/drawing/2014/main" id="{28BB0539-16F0-4DB3-960D-8259A94BC11D}"/>
              </a:ext>
            </a:extLst>
          </p:cNvPr>
          <p:cNvSpPr txBox="1"/>
          <p:nvPr/>
        </p:nvSpPr>
        <p:spPr>
          <a:xfrm>
            <a:off x="6363292" y="1555524"/>
            <a:ext cx="3918766" cy="369332"/>
          </a:xfrm>
          <a:prstGeom prst="rect">
            <a:avLst/>
          </a:prstGeom>
          <a:noFill/>
        </p:spPr>
        <p:txBody>
          <a:bodyPr wrap="square" rtlCol="0">
            <a:spAutoFit/>
          </a:bodyPr>
          <a:lstStyle/>
          <a:p>
            <a:r>
              <a:rPr lang="en-US" b="1" dirty="0"/>
              <a:t>NEAT site block 3, spring </a:t>
            </a:r>
          </a:p>
        </p:txBody>
      </p:sp>
      <p:sp>
        <p:nvSpPr>
          <p:cNvPr id="11" name="TextBox 10">
            <a:extLst>
              <a:ext uri="{FF2B5EF4-FFF2-40B4-BE49-F238E27FC236}">
                <a16:creationId xmlns:a16="http://schemas.microsoft.com/office/drawing/2014/main" id="{EC349715-32D2-441F-8E80-70FF1E256236}"/>
              </a:ext>
            </a:extLst>
          </p:cNvPr>
          <p:cNvSpPr txBox="1"/>
          <p:nvPr/>
        </p:nvSpPr>
        <p:spPr>
          <a:xfrm>
            <a:off x="850942" y="4327574"/>
            <a:ext cx="3918766" cy="369332"/>
          </a:xfrm>
          <a:prstGeom prst="rect">
            <a:avLst/>
          </a:prstGeom>
          <a:noFill/>
        </p:spPr>
        <p:txBody>
          <a:bodyPr wrap="square" rtlCol="0">
            <a:spAutoFit/>
          </a:bodyPr>
          <a:lstStyle/>
          <a:p>
            <a:r>
              <a:rPr lang="en-US" b="1" dirty="0"/>
              <a:t>The Kalahari, winter </a:t>
            </a:r>
          </a:p>
        </p:txBody>
      </p:sp>
    </p:spTree>
    <p:extLst>
      <p:ext uri="{BB962C8B-B14F-4D97-AF65-F5344CB8AC3E}">
        <p14:creationId xmlns:p14="http://schemas.microsoft.com/office/powerpoint/2010/main" val="60273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F1DB76-8295-4F76-9BBF-8D4854C7E6AC}"/>
              </a:ext>
            </a:extLst>
          </p:cNvPr>
          <p:cNvSpPr>
            <a:spLocks noGrp="1"/>
          </p:cNvSpPr>
          <p:nvPr>
            <p:ph idx="1"/>
          </p:nvPr>
        </p:nvSpPr>
        <p:spPr>
          <a:xfrm>
            <a:off x="548640" y="1255776"/>
            <a:ext cx="10955972" cy="4655446"/>
          </a:xfrm>
        </p:spPr>
        <p:txBody>
          <a:bodyPr/>
          <a:lstStyle/>
          <a:p>
            <a:r>
              <a:rPr lang="en-US" dirty="0"/>
              <a:t>A drone-based remote sensing method to survey vegetation structure in arid and semiarid rangeland is proposed. </a:t>
            </a:r>
          </a:p>
          <a:p>
            <a:endParaRPr lang="en-US" dirty="0"/>
          </a:p>
          <a:p>
            <a:r>
              <a:rPr lang="en-US" dirty="0"/>
              <a:t>This method performs very well to measure canopy size, bare soil gap size and grass height. However, the method only performs well for the shrub height when the shrub has dense leaves. </a:t>
            </a:r>
          </a:p>
          <a:p>
            <a:endParaRPr lang="en-US" dirty="0"/>
          </a:p>
          <a:p>
            <a:r>
              <a:rPr lang="en-US" dirty="0"/>
              <a:t>This method can substitute the field measurement based on the results of this experiment, and drone-based remote sensing gives us a cheap, fast and high accuracy way to do the surveying in drylands. </a:t>
            </a:r>
          </a:p>
        </p:txBody>
      </p:sp>
      <p:sp>
        <p:nvSpPr>
          <p:cNvPr id="6" name="矩形 4">
            <a:extLst>
              <a:ext uri="{FF2B5EF4-FFF2-40B4-BE49-F238E27FC236}">
                <a16:creationId xmlns:a16="http://schemas.microsoft.com/office/drawing/2014/main" id="{1B2C9A9A-BDFD-4942-A51F-8F0452FA34C4}"/>
              </a:ext>
            </a:extLst>
          </p:cNvPr>
          <p:cNvSpPr/>
          <p:nvPr/>
        </p:nvSpPr>
        <p:spPr>
          <a:xfrm>
            <a:off x="267918" y="103107"/>
            <a:ext cx="1915909"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Summary</a:t>
            </a:r>
            <a:endParaRPr lang="zh-CN"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336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B4AC6D-B1A3-4973-BFAB-4E2E0010FC6F}"/>
              </a:ext>
            </a:extLst>
          </p:cNvPr>
          <p:cNvSpPr>
            <a:spLocks noGrp="1"/>
          </p:cNvSpPr>
          <p:nvPr>
            <p:ph idx="1"/>
          </p:nvPr>
        </p:nvSpPr>
        <p:spPr>
          <a:xfrm>
            <a:off x="621792" y="1280160"/>
            <a:ext cx="10882820" cy="4631062"/>
          </a:xfrm>
        </p:spPr>
        <p:txBody>
          <a:bodyPr/>
          <a:lstStyle/>
          <a:p>
            <a:r>
              <a:rPr lang="en-US" dirty="0"/>
              <a:t>McGlynn, Ian O., and Gregory S. </a:t>
            </a:r>
            <a:r>
              <a:rPr lang="en-US" dirty="0" err="1"/>
              <a:t>Okin</a:t>
            </a:r>
            <a:r>
              <a:rPr lang="en-US" dirty="0"/>
              <a:t>. "Characterization of shrub distribution using high spatial resolution remote sensing: Ecosystem implications for a former </a:t>
            </a:r>
            <a:r>
              <a:rPr lang="en-US" dirty="0" err="1"/>
              <a:t>Chihuahuan</a:t>
            </a:r>
            <a:r>
              <a:rPr lang="en-US" dirty="0"/>
              <a:t> Desert grassland." </a:t>
            </a:r>
            <a:r>
              <a:rPr lang="en-US" i="1" dirty="0"/>
              <a:t>Remote Sensing of Environment</a:t>
            </a:r>
            <a:r>
              <a:rPr lang="en-US" dirty="0"/>
              <a:t>101.4 (2006): 554-566.</a:t>
            </a:r>
          </a:p>
          <a:p>
            <a:r>
              <a:rPr lang="en-US" dirty="0"/>
              <a:t>Karl, Jason W., Michael C. </a:t>
            </a:r>
            <a:r>
              <a:rPr lang="en-US" dirty="0" err="1"/>
              <a:t>Duniway</a:t>
            </a:r>
            <a:r>
              <a:rPr lang="en-US" dirty="0"/>
              <a:t>, and T. Scott Schrader. "A technique for estimating rangeland canopy-gap size distributions from high-resolution digital imagery." Rangeland ecology &amp; management 65.2 (2012): 196-207.</a:t>
            </a:r>
          </a:p>
          <a:p>
            <a:r>
              <a:rPr lang="en-US" dirty="0"/>
              <a:t>Herrick, Jeffrey E., et al. "Monitoring manual for grassland, shrubland and savanna ecosystems. Volume I: Quick Start. Volume II: Design, supplementary methods and interpretation." Monitoring manual for grassland, shrubland and savanna ecosystems. Volume I: Quick Start. Volume II: Design, supplementary methods and interpretation. (2005).</a:t>
            </a:r>
          </a:p>
        </p:txBody>
      </p:sp>
      <p:sp>
        <p:nvSpPr>
          <p:cNvPr id="6" name="矩形 4">
            <a:extLst>
              <a:ext uri="{FF2B5EF4-FFF2-40B4-BE49-F238E27FC236}">
                <a16:creationId xmlns:a16="http://schemas.microsoft.com/office/drawing/2014/main" id="{32383F3E-C24A-4743-9CE3-731F5C6E3D10}"/>
              </a:ext>
            </a:extLst>
          </p:cNvPr>
          <p:cNvSpPr/>
          <p:nvPr/>
        </p:nvSpPr>
        <p:spPr>
          <a:xfrm>
            <a:off x="267918" y="103107"/>
            <a:ext cx="2094420"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References</a:t>
            </a:r>
            <a:endParaRPr lang="zh-CN"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1825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Outline</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US" sz="3600" dirty="0"/>
              <a:t>Purpose</a:t>
            </a:r>
          </a:p>
          <a:p>
            <a:pPr>
              <a:buFont typeface="Arial" panose="020B0604020202020204" pitchFamily="34" charset="0"/>
              <a:buChar char="•"/>
            </a:pPr>
            <a:r>
              <a:rPr lang="en-US" sz="3600" dirty="0"/>
              <a:t>Study sites</a:t>
            </a:r>
          </a:p>
          <a:p>
            <a:pPr>
              <a:buFont typeface="Arial" panose="020B0604020202020204" pitchFamily="34" charset="0"/>
              <a:buChar char="•"/>
            </a:pPr>
            <a:r>
              <a:rPr lang="en-US" sz="3600" dirty="0"/>
              <a:t>Methods</a:t>
            </a:r>
          </a:p>
          <a:p>
            <a:pPr>
              <a:buFont typeface="Arial" panose="020B0604020202020204" pitchFamily="34" charset="0"/>
              <a:buChar char="•"/>
            </a:pPr>
            <a:r>
              <a:rPr lang="en-US" sz="3600" dirty="0"/>
              <a:t>Results</a:t>
            </a:r>
          </a:p>
          <a:p>
            <a:pPr>
              <a:buFont typeface="Arial" panose="020B0604020202020204" pitchFamily="34" charset="0"/>
              <a:buChar char="•"/>
            </a:pPr>
            <a:r>
              <a:rPr lang="en-US" sz="3600" dirty="0"/>
              <a:t>Discussion</a:t>
            </a:r>
          </a:p>
          <a:p>
            <a:pPr>
              <a:buFont typeface="Arial" panose="020B0604020202020204" pitchFamily="34" charset="0"/>
              <a:buChar char="•"/>
            </a:pPr>
            <a:r>
              <a:rPr lang="en-US" sz="3600" dirty="0"/>
              <a:t>Summary</a:t>
            </a:r>
          </a:p>
          <a:p>
            <a:endParaRPr lang="en-US" dirty="0"/>
          </a:p>
          <a:p>
            <a:endParaRPr lang="en-US" dirty="0"/>
          </a:p>
        </p:txBody>
      </p:sp>
    </p:spTree>
    <p:extLst>
      <p:ext uri="{BB962C8B-B14F-4D97-AF65-F5344CB8AC3E}">
        <p14:creationId xmlns:p14="http://schemas.microsoft.com/office/powerpoint/2010/main" val="121433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CE15B5-A336-4DF9-9CD1-AF365B2DD34C}"/>
              </a:ext>
            </a:extLst>
          </p:cNvPr>
          <p:cNvSpPr>
            <a:spLocks noGrp="1"/>
          </p:cNvSpPr>
          <p:nvPr>
            <p:ph idx="1"/>
          </p:nvPr>
        </p:nvSpPr>
        <p:spPr>
          <a:xfrm>
            <a:off x="573024" y="1438656"/>
            <a:ext cx="10931588" cy="4472566"/>
          </a:xfrm>
        </p:spPr>
        <p:txBody>
          <a:bodyPr/>
          <a:lstStyle/>
          <a:p>
            <a:r>
              <a:rPr lang="en-US" dirty="0"/>
              <a:t>Land management agencies need vegetation structure to monitor the condition of rangelands. </a:t>
            </a:r>
          </a:p>
          <a:p>
            <a:r>
              <a:rPr lang="en-US" dirty="0"/>
              <a:t>Multispectral remote sensing has been widely used to monitor vegetation coverage and its change; however, the vertical structure of vegetation is restricted to the 2D images.</a:t>
            </a:r>
          </a:p>
          <a:p>
            <a:r>
              <a:rPr lang="en-US" dirty="0"/>
              <a:t>Field observation uses the different methods to measure the structure of vegetation; however, these methods are laborious, time-consuming, and susceptible to </a:t>
            </a:r>
            <a:r>
              <a:rPr lang="en-US" dirty="0" err="1"/>
              <a:t>undersampling</a:t>
            </a:r>
            <a:r>
              <a:rPr lang="en-US" dirty="0"/>
              <a:t> in spatial heterogeneity.</a:t>
            </a:r>
          </a:p>
          <a:p>
            <a:r>
              <a:rPr lang="en-US" dirty="0"/>
              <a:t>Light detection and ranging (LiDAR) is a commonly used technique to measure the spatial pattern of vegetation; however, it is very expensive.</a:t>
            </a:r>
          </a:p>
          <a:p>
            <a:r>
              <a:rPr lang="en-US" dirty="0"/>
              <a:t>A structure-from-motion (</a:t>
            </a:r>
            <a:r>
              <a:rPr lang="en-US" dirty="0" err="1"/>
              <a:t>SfM</a:t>
            </a:r>
            <a:r>
              <a:rPr lang="en-US" dirty="0"/>
              <a:t>) photogrammetry produced by drone-based remote sensing can provide three advantages: 1. 3D model, 2. High spatial resolution, 3. Cheap and fast. </a:t>
            </a:r>
          </a:p>
          <a:p>
            <a:endParaRPr lang="en-US" dirty="0"/>
          </a:p>
        </p:txBody>
      </p:sp>
      <p:sp>
        <p:nvSpPr>
          <p:cNvPr id="4" name="矩形 2">
            <a:extLst>
              <a:ext uri="{FF2B5EF4-FFF2-40B4-BE49-F238E27FC236}">
                <a16:creationId xmlns:a16="http://schemas.microsoft.com/office/drawing/2014/main" id="{40292B0A-D061-4977-B5A9-054B10A93895}"/>
              </a:ext>
            </a:extLst>
          </p:cNvPr>
          <p:cNvSpPr/>
          <p:nvPr/>
        </p:nvSpPr>
        <p:spPr>
          <a:xfrm>
            <a:off x="96632" y="111253"/>
            <a:ext cx="1620957"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Purpose</a:t>
            </a:r>
            <a:endParaRPr lang="zh-CN"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2378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732" y="304816"/>
            <a:ext cx="8746020" cy="6467245"/>
          </a:xfrm>
          <a:prstGeom prst="rect">
            <a:avLst/>
          </a:prstGeom>
        </p:spPr>
      </p:pic>
      <p:sp>
        <p:nvSpPr>
          <p:cNvPr id="3" name="矩形 2"/>
          <p:cNvSpPr/>
          <p:nvPr/>
        </p:nvSpPr>
        <p:spPr>
          <a:xfrm>
            <a:off x="96632" y="111253"/>
            <a:ext cx="2064989"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Study sites</a:t>
            </a:r>
            <a:endParaRPr lang="zh-CN"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662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688" y="743988"/>
            <a:ext cx="10164020" cy="5965904"/>
          </a:xfrm>
          <a:prstGeom prst="rect">
            <a:avLst/>
          </a:prstGeom>
        </p:spPr>
      </p:pic>
      <p:sp>
        <p:nvSpPr>
          <p:cNvPr id="4" name="矩形 3"/>
          <p:cNvSpPr/>
          <p:nvPr/>
        </p:nvSpPr>
        <p:spPr>
          <a:xfrm>
            <a:off x="92999" y="0"/>
            <a:ext cx="2064989"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Study sites</a:t>
            </a:r>
            <a:endParaRPr lang="zh-CN"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15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0358" y="687882"/>
            <a:ext cx="8181964" cy="2723882"/>
          </a:xfrm>
          <a:prstGeom prst="rect">
            <a:avLst/>
          </a:prstGeom>
        </p:spPr>
      </p:pic>
      <p:sp>
        <p:nvSpPr>
          <p:cNvPr id="5" name="矩形 4"/>
          <p:cNvSpPr/>
          <p:nvPr/>
        </p:nvSpPr>
        <p:spPr>
          <a:xfrm>
            <a:off x="267918" y="103107"/>
            <a:ext cx="5458546"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Method: field data acquisition</a:t>
            </a:r>
            <a:endParaRPr lang="zh-CN" altLang="en-US" sz="3200" b="1" dirty="0">
              <a:latin typeface="Times New Roman" panose="02020603050405020304" pitchFamily="18" charset="0"/>
              <a:cs typeface="Times New Roman" panose="02020603050405020304" pitchFamily="18" charset="0"/>
            </a:endParaRPr>
          </a:p>
        </p:txBody>
      </p:sp>
      <p:sp>
        <p:nvSpPr>
          <p:cNvPr id="6" name="矩形 5"/>
          <p:cNvSpPr/>
          <p:nvPr/>
        </p:nvSpPr>
        <p:spPr>
          <a:xfrm>
            <a:off x="685945" y="3439378"/>
            <a:ext cx="3364679" cy="400110"/>
          </a:xfrm>
          <a:prstGeom prst="rect">
            <a:avLst/>
          </a:prstGeom>
        </p:spPr>
        <p:txBody>
          <a:bodyPr wrap="square">
            <a:spAutoFit/>
          </a:bodyPr>
          <a:lstStyle/>
          <a:p>
            <a:r>
              <a:rPr lang="en-US" altLang="zh-CN" sz="2000" dirty="0">
                <a:latin typeface="Times New Roman" panose="02020603050405020304" pitchFamily="18" charset="0"/>
                <a:ea typeface="宋体" panose="02010600030101010101" pitchFamily="2" charset="-122"/>
              </a:rPr>
              <a:t>Canopy size, bare soil gap size </a:t>
            </a:r>
          </a:p>
        </p:txBody>
      </p:sp>
      <p:sp>
        <p:nvSpPr>
          <p:cNvPr id="7" name="矩形 6"/>
          <p:cNvSpPr/>
          <p:nvPr/>
        </p:nvSpPr>
        <p:spPr>
          <a:xfrm>
            <a:off x="5821128" y="3439378"/>
            <a:ext cx="1522099" cy="400110"/>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Plant height</a:t>
            </a:r>
          </a:p>
        </p:txBody>
      </p:sp>
      <p:sp>
        <p:nvSpPr>
          <p:cNvPr id="8" name="矩形 6"/>
          <p:cNvSpPr/>
          <p:nvPr/>
        </p:nvSpPr>
        <p:spPr>
          <a:xfrm>
            <a:off x="8924683" y="287772"/>
            <a:ext cx="2679556" cy="400110"/>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LPI (line-point intercept)</a:t>
            </a:r>
          </a:p>
        </p:txBody>
      </p:sp>
      <p:pic>
        <p:nvPicPr>
          <p:cNvPr id="3" name="Picture 2">
            <a:extLst>
              <a:ext uri="{FF2B5EF4-FFF2-40B4-BE49-F238E27FC236}">
                <a16:creationId xmlns:a16="http://schemas.microsoft.com/office/drawing/2014/main" id="{C35B943D-32F3-47AE-9D1A-42113136E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0910" y="3949504"/>
            <a:ext cx="3855077" cy="2891308"/>
          </a:xfrm>
          <a:prstGeom prst="rect">
            <a:avLst/>
          </a:prstGeom>
        </p:spPr>
      </p:pic>
      <p:pic>
        <p:nvPicPr>
          <p:cNvPr id="10" name="Picture 9">
            <a:extLst>
              <a:ext uri="{FF2B5EF4-FFF2-40B4-BE49-F238E27FC236}">
                <a16:creationId xmlns:a16="http://schemas.microsoft.com/office/drawing/2014/main" id="{B06A7A5D-134B-4EEA-92CE-274A94D9D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250909" y="948180"/>
            <a:ext cx="3855077" cy="2891308"/>
          </a:xfrm>
          <a:prstGeom prst="rect">
            <a:avLst/>
          </a:prstGeom>
        </p:spPr>
      </p:pic>
      <p:pic>
        <p:nvPicPr>
          <p:cNvPr id="12" name="Picture 11">
            <a:extLst>
              <a:ext uri="{FF2B5EF4-FFF2-40B4-BE49-F238E27FC236}">
                <a16:creationId xmlns:a16="http://schemas.microsoft.com/office/drawing/2014/main" id="{36DC8C6E-E7AE-4846-BF05-62DF5A4FA6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47" y="3966692"/>
            <a:ext cx="3855077" cy="2891308"/>
          </a:xfrm>
          <a:prstGeom prst="rect">
            <a:avLst/>
          </a:prstGeom>
        </p:spPr>
      </p:pic>
      <p:pic>
        <p:nvPicPr>
          <p:cNvPr id="14" name="Picture 13">
            <a:extLst>
              <a:ext uri="{FF2B5EF4-FFF2-40B4-BE49-F238E27FC236}">
                <a16:creationId xmlns:a16="http://schemas.microsoft.com/office/drawing/2014/main" id="{F63108CE-3DEA-4317-A280-CD0A03565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3612" y="3949504"/>
            <a:ext cx="3877994" cy="2908496"/>
          </a:xfrm>
          <a:prstGeom prst="rect">
            <a:avLst/>
          </a:prstGeom>
        </p:spPr>
      </p:pic>
    </p:spTree>
    <p:extLst>
      <p:ext uri="{BB962C8B-B14F-4D97-AF65-F5344CB8AC3E}">
        <p14:creationId xmlns:p14="http://schemas.microsoft.com/office/powerpoint/2010/main" val="1609100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3491214"/>
            <a:ext cx="5490611" cy="3295419"/>
          </a:xfrm>
          <a:prstGeom prst="rect">
            <a:avLst/>
          </a:prstGeom>
        </p:spPr>
      </p:pic>
      <p:sp>
        <p:nvSpPr>
          <p:cNvPr id="3" name="Rectangle 2"/>
          <p:cNvSpPr/>
          <p:nvPr/>
        </p:nvSpPr>
        <p:spPr>
          <a:xfrm>
            <a:off x="0" y="0"/>
            <a:ext cx="8485593"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Method: image data acquisition and processing</a:t>
            </a:r>
          </a:p>
        </p:txBody>
      </p:sp>
      <p:pic>
        <p:nvPicPr>
          <p:cNvPr id="1026" name="Picture 2" descr="Image result for 3dr so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06895"/>
            <a:ext cx="2714625"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1" y="2437505"/>
            <a:ext cx="880795" cy="880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ssion plann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818334"/>
            <a:ext cx="901066" cy="9010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trimble g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626" y="624705"/>
            <a:ext cx="2064638" cy="26768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gisoft photosca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1006" y="903055"/>
            <a:ext cx="1923472" cy="1748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41364" y="3355672"/>
            <a:ext cx="3291378" cy="3314721"/>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14273" y="3355672"/>
            <a:ext cx="3777727" cy="3314721"/>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896" y="3685727"/>
            <a:ext cx="3875189" cy="2906392"/>
          </a:xfrm>
          <a:prstGeom prst="rect">
            <a:avLst/>
          </a:prstGeom>
        </p:spPr>
      </p:pic>
    </p:spTree>
    <p:extLst>
      <p:ext uri="{BB962C8B-B14F-4D97-AF65-F5344CB8AC3E}">
        <p14:creationId xmlns:p14="http://schemas.microsoft.com/office/powerpoint/2010/main" val="216090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A1947F-AB0B-4DC4-B57A-C428B9629A9D}"/>
              </a:ext>
            </a:extLst>
          </p:cNvPr>
          <p:cNvSpPr/>
          <p:nvPr/>
        </p:nvSpPr>
        <p:spPr>
          <a:xfrm>
            <a:off x="0" y="0"/>
            <a:ext cx="8850051"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Method: structure-from-motion photogrammetry</a:t>
            </a:r>
          </a:p>
        </p:txBody>
      </p:sp>
      <p:sp>
        <p:nvSpPr>
          <p:cNvPr id="5" name="Rectangle 4">
            <a:extLst>
              <a:ext uri="{FF2B5EF4-FFF2-40B4-BE49-F238E27FC236}">
                <a16:creationId xmlns:a16="http://schemas.microsoft.com/office/drawing/2014/main" id="{96B0D3E4-EDCD-426F-883B-7CF006CD2574}"/>
              </a:ext>
            </a:extLst>
          </p:cNvPr>
          <p:cNvSpPr/>
          <p:nvPr/>
        </p:nvSpPr>
        <p:spPr>
          <a:xfrm>
            <a:off x="0" y="5335174"/>
            <a:ext cx="12192000" cy="646331"/>
          </a:xfrm>
          <a:prstGeom prst="rect">
            <a:avLst/>
          </a:prstGeom>
        </p:spPr>
        <p:txBody>
          <a:bodyPr wrap="square">
            <a:spAutoFit/>
          </a:bodyPr>
          <a:lstStyle/>
          <a:p>
            <a:r>
              <a:rPr lang="en-US" dirty="0" err="1"/>
              <a:t>SfM</a:t>
            </a:r>
            <a:r>
              <a:rPr lang="en-US" dirty="0"/>
              <a:t> is a stereo photogrammetry for estimating 3D structures from 2D image series taken from different aspects.</a:t>
            </a:r>
          </a:p>
        </p:txBody>
      </p:sp>
      <p:pic>
        <p:nvPicPr>
          <p:cNvPr id="7" name="Picture 6">
            <a:extLst>
              <a:ext uri="{FF2B5EF4-FFF2-40B4-BE49-F238E27FC236}">
                <a16:creationId xmlns:a16="http://schemas.microsoft.com/office/drawing/2014/main" id="{A4DD0526-B4E7-4DA7-951B-8184E96C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1922"/>
            <a:ext cx="12294865" cy="3776210"/>
          </a:xfrm>
          <a:prstGeom prst="rect">
            <a:avLst/>
          </a:prstGeom>
        </p:spPr>
      </p:pic>
      <p:pic>
        <p:nvPicPr>
          <p:cNvPr id="9" name="Picture 8">
            <a:extLst>
              <a:ext uri="{FF2B5EF4-FFF2-40B4-BE49-F238E27FC236}">
                <a16:creationId xmlns:a16="http://schemas.microsoft.com/office/drawing/2014/main" id="{8841A001-F023-435C-ACF2-5D8839687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4095" y="3721347"/>
            <a:ext cx="4563259" cy="3259471"/>
          </a:xfrm>
          <a:prstGeom prst="rect">
            <a:avLst/>
          </a:prstGeom>
        </p:spPr>
      </p:pic>
      <p:pic>
        <p:nvPicPr>
          <p:cNvPr id="11" name="Picture 10">
            <a:extLst>
              <a:ext uri="{FF2B5EF4-FFF2-40B4-BE49-F238E27FC236}">
                <a16:creationId xmlns:a16="http://schemas.microsoft.com/office/drawing/2014/main" id="{0FE152BE-03B4-4CFA-946B-177E69C7F8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0835" y="3721346"/>
            <a:ext cx="4563260" cy="3259471"/>
          </a:xfrm>
          <a:prstGeom prst="rect">
            <a:avLst/>
          </a:prstGeom>
        </p:spPr>
      </p:pic>
      <p:pic>
        <p:nvPicPr>
          <p:cNvPr id="13" name="Picture 12">
            <a:extLst>
              <a:ext uri="{FF2B5EF4-FFF2-40B4-BE49-F238E27FC236}">
                <a16:creationId xmlns:a16="http://schemas.microsoft.com/office/drawing/2014/main" id="{45063F5D-AC12-427D-8F0B-E611417ECF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741" y="584775"/>
            <a:ext cx="4541354" cy="3243824"/>
          </a:xfrm>
          <a:prstGeom prst="rect">
            <a:avLst/>
          </a:prstGeom>
        </p:spPr>
      </p:pic>
      <p:pic>
        <p:nvPicPr>
          <p:cNvPr id="15" name="Picture 14">
            <a:extLst>
              <a:ext uri="{FF2B5EF4-FFF2-40B4-BE49-F238E27FC236}">
                <a16:creationId xmlns:a16="http://schemas.microsoft.com/office/drawing/2014/main" id="{BA9F633A-6A52-4939-975D-5CA15BBE66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8147" y="564880"/>
            <a:ext cx="4569207" cy="3263719"/>
          </a:xfrm>
          <a:prstGeom prst="rect">
            <a:avLst/>
          </a:prstGeom>
        </p:spPr>
      </p:pic>
    </p:spTree>
    <p:extLst>
      <p:ext uri="{BB962C8B-B14F-4D97-AF65-F5344CB8AC3E}">
        <p14:creationId xmlns:p14="http://schemas.microsoft.com/office/powerpoint/2010/main" val="394614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8485593"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Method: image data acquisition and processing</a:t>
            </a:r>
          </a:p>
        </p:txBody>
      </p:sp>
      <p:pic>
        <p:nvPicPr>
          <p:cNvPr id="5" name="Picture 4"/>
          <p:cNvPicPr>
            <a:picLocks noChangeAspect="1"/>
          </p:cNvPicPr>
          <p:nvPr/>
        </p:nvPicPr>
        <p:blipFill>
          <a:blip r:embed="rId3"/>
          <a:stretch>
            <a:fillRect/>
          </a:stretch>
        </p:blipFill>
        <p:spPr>
          <a:xfrm>
            <a:off x="660581" y="1302217"/>
            <a:ext cx="5558221" cy="384144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9740" y="3063033"/>
            <a:ext cx="4409122" cy="208062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740" y="579837"/>
            <a:ext cx="4409122" cy="2098742"/>
          </a:xfrm>
          <a:prstGeom prst="rect">
            <a:avLst/>
          </a:prstGeom>
        </p:spPr>
      </p:pic>
    </p:spTree>
    <p:extLst>
      <p:ext uri="{BB962C8B-B14F-4D97-AF65-F5344CB8AC3E}">
        <p14:creationId xmlns:p14="http://schemas.microsoft.com/office/powerpoint/2010/main" val="241024624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280</TotalTime>
  <Words>1015</Words>
  <Application>Microsoft Office PowerPoint</Application>
  <PresentationFormat>Widescreen</PresentationFormat>
  <Paragraphs>138</Paragraphs>
  <Slides>16</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DengXian</vt:lpstr>
      <vt:lpstr>宋体</vt:lpstr>
      <vt:lpstr>幼圆</vt:lpstr>
      <vt:lpstr>Arial</vt:lpstr>
      <vt:lpstr>Calibri</vt:lpstr>
      <vt:lpstr>Century Gothic</vt:lpstr>
      <vt:lpstr>Times New Roman</vt:lpstr>
      <vt:lpstr>Wingdings 3</vt:lpstr>
      <vt:lpstr>Wisp</vt:lpstr>
      <vt:lpstr>Quantifying vegetation distribution and structure using high resolution drone-based structure-from-motion photogrammetry</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vs Field measurement</dc:title>
  <dc:creator>Zhang</dc:creator>
  <cp:lastModifiedBy>Zhang</cp:lastModifiedBy>
  <cp:revision>82</cp:revision>
  <dcterms:created xsi:type="dcterms:W3CDTF">2017-06-26T18:20:33Z</dcterms:created>
  <dcterms:modified xsi:type="dcterms:W3CDTF">2017-12-09T02:12:34Z</dcterms:modified>
</cp:coreProperties>
</file>